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61" r:id="rId6"/>
    <p:sldId id="263" r:id="rId7"/>
    <p:sldId id="258" r:id="rId8"/>
    <p:sldId id="259" r:id="rId9"/>
    <p:sldId id="265" r:id="rId10"/>
    <p:sldId id="260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388C-6A82-4054-89E6-C91BE03A89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3D5E-6CFF-41BD-BCC7-8581DD7DC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388C-6A82-4054-89E6-C91BE03A89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3D5E-6CFF-41BD-BCC7-8581DD7DC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388C-6A82-4054-89E6-C91BE03A89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3D5E-6CFF-41BD-BCC7-8581DD7DC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388C-6A82-4054-89E6-C91BE03A89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3D5E-6CFF-41BD-BCC7-8581DD7DC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388C-6A82-4054-89E6-C91BE03A89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3D5E-6CFF-41BD-BCC7-8581DD7DC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388C-6A82-4054-89E6-C91BE03A89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3D5E-6CFF-41BD-BCC7-8581DD7DC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388C-6A82-4054-89E6-C91BE03A89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3D5E-6CFF-41BD-BCC7-8581DD7DC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388C-6A82-4054-89E6-C91BE03A89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3D5E-6CFF-41BD-BCC7-8581DD7DC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388C-6A82-4054-89E6-C91BE03A89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3D5E-6CFF-41BD-BCC7-8581DD7DC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388C-6A82-4054-89E6-C91BE03A89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3D5E-6CFF-41BD-BCC7-8581DD7DC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8388C-6A82-4054-89E6-C91BE03A89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53D5E-6CFF-41BD-BCC7-8581DD7DC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8388C-6A82-4054-89E6-C91BE03A89A9}" type="datetimeFigureOut">
              <a:rPr lang="ru-RU" smtClean="0"/>
              <a:pPr/>
              <a:t>07.03.2017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3D5E-6CFF-41BD-BCC7-8581DD7DCF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3585"/>
            <a:ext cx="4143404" cy="3574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214282" y="357166"/>
            <a:ext cx="864399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Формування інформаційної культури </a:t>
            </a:r>
            <a:endParaRPr kumimoji="0" lang="ru-RU" sz="4800" b="1" i="0" u="none" strike="noStrike" normalizeH="0" baseline="0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800" b="1" i="0" u="none" strike="noStrike" normalizeH="0" baseline="0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  <a:ea typeface="Times New Roman" pitchFamily="18" charset="0"/>
              </a:rPr>
              <a:t>сучасних користувачів бібліотеки ВНЗ</a:t>
            </a:r>
            <a:endParaRPr kumimoji="0" lang="uk-UA" sz="4800" b="1" i="0" u="none" strike="noStrike" normalizeH="0" baseline="0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1933" y="4214818"/>
            <a:ext cx="48577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</a:t>
            </a:r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ровідний редактор бібліотеки </a:t>
            </a:r>
          </a:p>
          <a:p>
            <a:pPr algn="ctr"/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Криворізького державного педагогічного університету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О. В. Шестопалова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4482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І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снує безліч близьких,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але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не тотожних за змістом понять: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«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бібліотечно-бібліографічна культура»,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«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культура читання», «комп'ютерна грамотність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».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143116"/>
            <a:ext cx="435768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Бібліотечно-бібліографічна культура – комплекс знань, умінь, навичок читача, що забезпечують ефективне використання довідково-бібліографічного апарату та фонду бібліотеки.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928802"/>
            <a:ext cx="4643470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Культура читання – складова частина загальної культури особистості, комплекс навичок роботи з книгою, що включає усвідомлений вибір тематики, систематичність і послідовність читання, вміння застосовувати раціональні прийоми читання, максимально засвоювати і глибоко сприймати прочитане, дбайливо поводитися з творами друку.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57752" y="2643182"/>
            <a:ext cx="42862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Комп'ютерна грамотність – це знання, вміння та навички в галузі інформатики, необхідні кожній людині для ефективного використання у своїй діяльності комп'ютерних технологій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4411"/>
          <a:stretch>
            <a:fillRect/>
          </a:stretch>
        </p:blipFill>
        <p:spPr bwMode="auto">
          <a:xfrm>
            <a:off x="142844" y="2928934"/>
            <a:ext cx="4643470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0" y="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Сучасна бібліотека ВНЗ повинна передбачати очікування користувача щодо задоволення інформаційних потреб та створення комфортного середовища. Задовольнити інформаційні потреби користувача, зробити інформацію доступною –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саме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 цьому полягає одна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найважливіших функцій бібліотеки ВНЗ.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Ця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функція здійснюється бібліотекою шляхом обслуговування – створенням бібліотечно-інформаційних продуктів та наданням послуг.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714752"/>
            <a:ext cx="4174009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84877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Процес формування інформаційної культури є комплексним і має здійснюватися в бібліотеці у п'ятьох взаємозв'язаних напрямах: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робота з удосконалення комплектування та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розкриття бібліотечних фондів;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0" algn="l"/>
              </a:tabLst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систематичне вивчення динаміки інформаційних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потреб читачів, особливо пов'язаних з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ціннісно-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орієнтаційною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, пізнавальною, виробничою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діяльністю;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створення комфортних умов для задоволення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інформаційних потреб читачів;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удосконалення роботи по підвищенню рівня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бібліотечно-бібліографічних та 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інформаційно-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комп'ютерних знань;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популяризація та реклама інформаційних послуг 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бібліотеки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 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серед населення.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178427"/>
            <a:ext cx="421481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Активне освоєння медіа бібліотеками тільки починається. Але важливо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зазначити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що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останнім часом все активніше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онлайн-просторах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з’являються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українські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бібліотеки, які створюють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цікаві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Інтернет-проекти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взаємодіють 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між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собою та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користувачами.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509609"/>
            <a:ext cx="4857784" cy="420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528638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Таким чином, адаптація бібліотек до нових форм комунікацій є інноваційною тенденцією 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розвитку бібліотечної сфери.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32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1525020"/>
            <a:ext cx="91440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9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Дякую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96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Bookman Old Style" pitchFamily="18" charset="0"/>
              </a:rPr>
              <a:t>за увагу!</a:t>
            </a:r>
            <a:endParaRPr kumimoji="0" lang="ru-RU" sz="9600" b="1" i="0" u="none" strike="noStrike" normalizeH="0" baseline="0" dirty="0" smtClean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99668">
            <a:off x="4244855" y="1503364"/>
            <a:ext cx="4734947" cy="439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2844" y="678493"/>
            <a:ext cx="592935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Інформатизація суспільства – це задоволення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інформаційних потреб суспільства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за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допомогою      </a:t>
            </a:r>
          </a:p>
          <a:p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     використання інформаційних ресурсів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Однією з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найголовніших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умов інформатизації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суспільства є інформатизація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освіти.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Метою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інформатизації освіти є, насамперед,  підвищення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ефективності  та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якості підготовки фахівців.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142844" y="214290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До складників інформатизації слід віднести: </a:t>
            </a:r>
            <a:endParaRPr lang="en-US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комп’ютеризацію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(вдосконалення засобів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пошуку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й оброблення інформації,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насичення  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всіх сфер соціальної практики комп’ютерами); </a:t>
            </a:r>
          </a:p>
          <a:p>
            <a:pPr>
              <a:buFont typeface="Wingdings" pitchFamily="2" charset="2"/>
              <a:buChar char="Ø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інтелектуалізацію (розвиток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знань і здібностей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людей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до сприйняття і створення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інформаційних повідомлень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).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2226" y="3000372"/>
            <a:ext cx="4881542" cy="366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1448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Феномен бібліотеки ВНЗ, її організаційна структура, роль в інформаційному суспільстві, 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реформуванні системи вищої освіти вже стали предметом наукової уваги багатьох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дослідників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: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785926"/>
            <a:ext cx="8786874" cy="450059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І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 П.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Бургер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Т. В. 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Комаровська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Г. Ю. Кудряшова,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В.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М.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Маркова,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С. П.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Галактіонова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Е. А. 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Лівадонова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В. Г.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Дригайло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Є. Д.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Абулкаїрова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М.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Г.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Вохришева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Г. О.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Євстігнєєва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А.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І.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Земсков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Б. Е. 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Ленг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М. Г.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Лінквіст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Р. Д. Стюарт,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Т. Манн,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Л. Й. Костенко,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О. С.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Онищенко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Т. П. Павлуша,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І.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А.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Павлуша,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І.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X.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 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Гайнутдінов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Т. В. Єременко, </a:t>
            </a: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О. Б. Забєлін, </a:t>
            </a:r>
            <a:endParaRPr lang="ru-RU" sz="2400" b="1" dirty="0" smtClean="0">
              <a:latin typeface="Bookman Old Style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Н. Г. Грабар. </a:t>
            </a:r>
            <a:endParaRPr lang="ru-RU" sz="2400" b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2844" y="225581"/>
            <a:ext cx="88583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Інформаційна культура – це систематизована сукупність знань, умінь, навичок, спрямованих на задоволення інформаційних потреб, які виникають в ході навчальної, науково-пізнавальної  та інших  видів  діяльності.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l="7627"/>
          <a:stretch>
            <a:fillRect/>
          </a:stretch>
        </p:blipFill>
        <p:spPr bwMode="auto">
          <a:xfrm>
            <a:off x="-32" y="2150678"/>
            <a:ext cx="5357850" cy="435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00562" y="2060098"/>
            <a:ext cx="42862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Основою інформаційної культури особи є знання про інформаційне середовище, закони його функціонування та розвитку, а головне – досконале вміння орієнтуватися в безмежному сучасному світі інформації.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2844" y="225581"/>
            <a:ext cx="8858312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До критеріїв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Times New Roman" pitchFamily="18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інформаційної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культури людини належать: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уміння формулювати свою потребу в інформації;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ефективно здійснювати пошук потрібної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інформації у всій сукупності інформаційних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ресурсів;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переробляти інформацію та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створювати якісно нову;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ea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провадити індивідуальні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інформаційно-пошукові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системи;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адекватно відбирати 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оцінювати інформацію;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здібність до інформаційного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спілкування та комп'ютерна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Bookman Old Style" pitchFamily="18" charset="0"/>
                <a:ea typeface="Times New Roman" pitchFamily="18" charset="0"/>
              </a:rPr>
              <a:t>  грамотність.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/>
          <a:srcRect l="12162" t="5405" r="5406" b="9460"/>
          <a:stretch>
            <a:fillRect/>
          </a:stretch>
        </p:blipFill>
        <p:spPr bwMode="auto">
          <a:xfrm>
            <a:off x="5477990" y="2357430"/>
            <a:ext cx="366600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286248" y="1500174"/>
            <a:ext cx="478634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Формування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сучасного інформаційного суспільства стало результатом кількох інформаційних революцій, що мали місце в історії людства і спричиняли кардинальні зміни не тільки в способах обробки, зберігання та передачі інформації, а й у способі виробництва, стилі життя, системі цінностей.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Bookman Old Style" pitchFamily="18" charset="0"/>
              <a:ea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 l="21642" r="15858"/>
          <a:stretch>
            <a:fillRect/>
          </a:stretch>
        </p:blipFill>
        <p:spPr bwMode="auto">
          <a:xfrm>
            <a:off x="178562" y="1500174"/>
            <a:ext cx="410768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14282" y="142852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Інформаційна культура –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ea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це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складне та багатозначне поняття,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  <a:ea typeface="Times New Roman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яке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  <a:ea typeface="Times New Roman" pitchFamily="18" charset="0"/>
              </a:rPr>
              <a:t>пронизує всі сторони розвитку людини.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-32" y="500042"/>
            <a:ext cx="44291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Перша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інформаційна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революція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пов'язана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 появою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писемності,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зробила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можливою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передачу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інформації,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знань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від покоління до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покоління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через їх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фіксацію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 знаках.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857628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Друга інформаційна революція була викликана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винаходом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та поширенням книгодрукування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в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ХV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ст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 і розширила доступ до інформації для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широких верств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населення завдяки  тиражуванню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знань (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початок «ери </a:t>
            </a:r>
            <a:r>
              <a:rPr lang="uk-UA" sz="2400" b="1" dirty="0" err="1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Гутенберга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»).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Створення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у 1814 р.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друкарської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машини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pPr algn="ctr"/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започаткувало сучасну поліграфію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1959" y="571479"/>
            <a:ext cx="4800635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0" y="-2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Третя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інформаційна революція (кінець ХІХ –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початок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ХХ ст.) пов'язана з винаходом телеграфу,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телефону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радіо, телебачення, що дозволяло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оперативно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, у великих обсягах транслювати й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накопичувати 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інформацію, передавати образи на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великі відстані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 Це створило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передумови ефекту 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«</a:t>
            </a:r>
            <a:r>
              <a:rPr lang="uk-UA" sz="2400" b="1" dirty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стискання простору».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/>
          <a:srcRect l="6939"/>
          <a:stretch>
            <a:fillRect/>
          </a:stretch>
        </p:blipFill>
        <p:spPr bwMode="auto">
          <a:xfrm>
            <a:off x="71406" y="3219184"/>
            <a:ext cx="4214842" cy="2924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000496" y="2560164"/>
            <a:ext cx="51435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Четверта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інформаційна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революція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(70-ті роки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ХХ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ст.) пов'язана з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винаходом мікропроцесора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 й персонального   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комп'ютера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 Апогеєм є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створення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всесвітньої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мережі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Інтернет, що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зробило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можливим </a:t>
            </a:r>
            <a:endParaRPr lang="uk-UA" sz="2400" b="1" dirty="0" smtClean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глобальний інформаційний </a:t>
            </a:r>
          </a:p>
          <a:p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  обмін</a:t>
            </a:r>
            <a:r>
              <a:rPr lang="uk-UA" sz="2400" b="1" dirty="0" smtClean="0">
                <a:solidFill>
                  <a:schemeClr val="accent3">
                    <a:lumMod val="50000"/>
                  </a:schemeClr>
                </a:solidFill>
                <a:latin typeface="Bookman Old Style" pitchFamily="18" charset="0"/>
              </a:rPr>
              <a:t>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797</Words>
  <Application>Microsoft Office PowerPoint</Application>
  <PresentationFormat>Экран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Rom</dc:creator>
  <cp:lastModifiedBy>Rom</cp:lastModifiedBy>
  <cp:revision>4</cp:revision>
  <dcterms:created xsi:type="dcterms:W3CDTF">2017-01-04T11:22:36Z</dcterms:created>
  <dcterms:modified xsi:type="dcterms:W3CDTF">2017-03-07T10:18:15Z</dcterms:modified>
</cp:coreProperties>
</file>